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76" r:id="rId4"/>
    <p:sldId id="291" r:id="rId5"/>
    <p:sldId id="275" r:id="rId6"/>
    <p:sldId id="268" r:id="rId7"/>
    <p:sldId id="293" r:id="rId8"/>
    <p:sldId id="277" r:id="rId9"/>
    <p:sldId id="278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2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B6E80DB-4DEA-4B5A-92A3-545B25255F4D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08142B6-DCAE-4AE3-B658-FC055869F3A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Vik Mohan</a:t>
            </a:r>
          </a:p>
          <a:p>
            <a:r>
              <a:rPr lang="en-GB" sz="2000" dirty="0" smtClean="0"/>
              <a:t>JUNE 2017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 smtClean="0"/>
              <a:t>COACHING FOR GREATER RESILIENCE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2162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00063" y="609600"/>
            <a:ext cx="8143875" cy="1143000"/>
          </a:xfrm>
        </p:spPr>
        <p:txBody>
          <a:bodyPr/>
          <a:lstStyle/>
          <a:p>
            <a:pPr eaLnBrk="1" hangingPunct="1"/>
            <a:r>
              <a:rPr lang="en-GB" altLang="en-US" sz="4000" dirty="0" smtClean="0"/>
              <a:t>Coach and </a:t>
            </a:r>
            <a:r>
              <a:rPr lang="en-GB" altLang="en-US" sz="4000" dirty="0" err="1" smtClean="0"/>
              <a:t>coachee</a:t>
            </a:r>
            <a:r>
              <a:rPr lang="en-GB" altLang="en-US" sz="4000" dirty="0" smtClean="0"/>
              <a:t> are equals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86000"/>
            <a:ext cx="7772400" cy="3810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dirty="0" smtClean="0"/>
              <a:t>Effective coaching requires a high degree of self respect and respect for your </a:t>
            </a:r>
            <a:r>
              <a:rPr lang="en-GB" altLang="en-US" sz="3600" dirty="0" err="1" smtClean="0"/>
              <a:t>coachee</a:t>
            </a:r>
            <a:r>
              <a:rPr lang="en-GB" altLang="en-US" sz="3600" dirty="0" smtClean="0"/>
              <a:t>.</a:t>
            </a:r>
          </a:p>
          <a:p>
            <a:pPr eaLnBrk="1" hangingPunct="1"/>
            <a:r>
              <a:rPr lang="en-GB" altLang="en-US" sz="3600" dirty="0" smtClean="0"/>
              <a:t>“I’m ok, you’re ok”</a:t>
            </a:r>
          </a:p>
        </p:txBody>
      </p:sp>
    </p:spTree>
    <p:extLst>
      <p:ext uri="{BB962C8B-B14F-4D97-AF65-F5344CB8AC3E}">
        <p14:creationId xmlns:p14="http://schemas.microsoft.com/office/powerpoint/2010/main" val="156041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 smtClean="0"/>
              <a:t>We are unique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GB" altLang="en-US" sz="3200" dirty="0" smtClean="0"/>
              <a:t>Coaching celebrates our uniqueness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altLang="en-US" sz="3200" dirty="0" smtClean="0"/>
              <a:t>We are the experts in our own lives and are best placed to create the life we want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altLang="en-US" sz="3200" dirty="0" smtClean="0"/>
              <a:t>Our goals, journey, solutions </a:t>
            </a:r>
            <a:r>
              <a:rPr lang="en-GB" altLang="en-US" sz="3200" dirty="0" err="1" smtClean="0"/>
              <a:t>etc</a:t>
            </a:r>
            <a:r>
              <a:rPr lang="en-GB" altLang="en-US" sz="3200" dirty="0" smtClean="0"/>
              <a:t> need to come from and fit us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960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 smtClean="0"/>
              <a:t>The </a:t>
            </a:r>
            <a:r>
              <a:rPr lang="en-GB" altLang="en-US" sz="4000" dirty="0" err="1" smtClean="0"/>
              <a:t>coachee</a:t>
            </a:r>
            <a:r>
              <a:rPr lang="en-GB" altLang="en-US" sz="4000" dirty="0" smtClean="0"/>
              <a:t> is resourceful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GB" altLang="en-US" sz="3200" dirty="0" smtClean="0"/>
              <a:t>We are infinitely resourceful</a:t>
            </a:r>
          </a:p>
          <a:p>
            <a:pPr eaLnBrk="1" hangingPunct="1"/>
            <a:r>
              <a:rPr lang="en-GB" altLang="en-US" sz="3200" dirty="0" smtClean="0"/>
              <a:t>We have the answers to our own challenges and problems</a:t>
            </a:r>
          </a:p>
          <a:p>
            <a:pPr eaLnBrk="1" hangingPunct="1"/>
            <a:r>
              <a:rPr lang="en-GB" altLang="en-US" sz="3200" dirty="0" smtClean="0"/>
              <a:t>We have within us the resources we need to meet these challenges</a:t>
            </a:r>
          </a:p>
        </p:txBody>
      </p:sp>
    </p:spTree>
    <p:extLst>
      <p:ext uri="{BB962C8B-B14F-4D97-AF65-F5344CB8AC3E}">
        <p14:creationId xmlns:p14="http://schemas.microsoft.com/office/powerpoint/2010/main" val="260527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 smtClean="0"/>
              <a:t>The </a:t>
            </a:r>
            <a:r>
              <a:rPr lang="en-GB" altLang="en-US" sz="4000" dirty="0" err="1" smtClean="0"/>
              <a:t>coachee</a:t>
            </a:r>
            <a:r>
              <a:rPr lang="en-GB" altLang="en-US" sz="4000" dirty="0" smtClean="0"/>
              <a:t> has choices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86000"/>
            <a:ext cx="7772400" cy="3810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3200" dirty="0" smtClean="0"/>
              <a:t>With these choices comes responsibility</a:t>
            </a:r>
          </a:p>
          <a:p>
            <a:pPr eaLnBrk="1" hangingPunct="1"/>
            <a:r>
              <a:rPr lang="en-US" altLang="en-US" sz="3200" dirty="0" smtClean="0"/>
              <a:t>Implicit within this is raising one’s self awareness, making conscious what was previously unconscious, and becoming aware of choices we may not be aware of</a:t>
            </a:r>
          </a:p>
        </p:txBody>
      </p:sp>
    </p:spTree>
    <p:extLst>
      <p:ext uri="{BB962C8B-B14F-4D97-AF65-F5344CB8AC3E}">
        <p14:creationId xmlns:p14="http://schemas.microsoft.com/office/powerpoint/2010/main" val="17036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GROW MODEL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16832"/>
            <a:ext cx="7924800" cy="379816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GOAL (what do you want?)</a:t>
            </a:r>
          </a:p>
          <a:p>
            <a:r>
              <a:rPr lang="en-GB" sz="3200" dirty="0" smtClean="0"/>
              <a:t>REALITY (where are you now?)</a:t>
            </a:r>
          </a:p>
          <a:p>
            <a:r>
              <a:rPr lang="en-GB" sz="3200" dirty="0" smtClean="0"/>
              <a:t>OPTIONS (what could you do?)</a:t>
            </a:r>
          </a:p>
          <a:p>
            <a:r>
              <a:rPr lang="en-GB" sz="3200" dirty="0" smtClean="0"/>
              <a:t>WILL (what will you do?)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5628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r>
              <a:rPr lang="en-GB" sz="4000" dirty="0" smtClean="0"/>
              <a:t>GOAL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24800" cy="430222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SMART</a:t>
            </a:r>
          </a:p>
          <a:p>
            <a:r>
              <a:rPr lang="en-GB" sz="3200" dirty="0" smtClean="0"/>
              <a:t>Motivating, challenging, inspiring</a:t>
            </a:r>
          </a:p>
          <a:p>
            <a:r>
              <a:rPr lang="en-GB" sz="3200" dirty="0" smtClean="0"/>
              <a:t>What do you want? How will that be?</a:t>
            </a:r>
          </a:p>
          <a:p>
            <a:r>
              <a:rPr lang="en-GB" sz="3200" dirty="0" smtClean="0"/>
              <a:t>How motivated are you to achieve this?</a:t>
            </a:r>
          </a:p>
          <a:p>
            <a:r>
              <a:rPr lang="en-GB" sz="3200" dirty="0" smtClean="0"/>
              <a:t>What’s important about this?</a:t>
            </a:r>
          </a:p>
          <a:p>
            <a:r>
              <a:rPr lang="en-GB" sz="3200" dirty="0" smtClean="0"/>
              <a:t>How will you know you’ve achieved it?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66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r>
              <a:rPr lang="en-GB" sz="4000" dirty="0" smtClean="0"/>
              <a:t>REALITY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Where are you now?</a:t>
            </a:r>
          </a:p>
          <a:p>
            <a:r>
              <a:rPr lang="en-GB" sz="3200" dirty="0" smtClean="0"/>
              <a:t>What have you tried? What progress have you made? What are the barriers?</a:t>
            </a:r>
          </a:p>
          <a:p>
            <a:r>
              <a:rPr lang="en-GB" sz="3200" dirty="0" smtClean="0"/>
              <a:t>What thoughts/beliefs are limiting you?</a:t>
            </a:r>
          </a:p>
          <a:p>
            <a:r>
              <a:rPr lang="en-GB" sz="3200" dirty="0" smtClean="0"/>
              <a:t>What’s stopping you?</a:t>
            </a:r>
          </a:p>
          <a:p>
            <a:r>
              <a:rPr lang="en-GB" sz="3200" dirty="0" smtClean="0"/>
              <a:t>What do you need to let go of?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3043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r>
              <a:rPr lang="en-GB" sz="4000" dirty="0" smtClean="0"/>
              <a:t>OPTIONS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40768"/>
            <a:ext cx="7924800" cy="437423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Time to brainstorm!</a:t>
            </a:r>
          </a:p>
          <a:p>
            <a:r>
              <a:rPr lang="en-GB" sz="3200" dirty="0" smtClean="0"/>
              <a:t>What could you do?</a:t>
            </a:r>
          </a:p>
          <a:p>
            <a:r>
              <a:rPr lang="en-GB" sz="3200" dirty="0" smtClean="0"/>
              <a:t>What if the obstacles were removed?</a:t>
            </a:r>
          </a:p>
          <a:p>
            <a:r>
              <a:rPr lang="en-GB" sz="3200" dirty="0" smtClean="0"/>
              <a:t>What if you knew you couldn’t fail?</a:t>
            </a:r>
          </a:p>
          <a:p>
            <a:r>
              <a:rPr lang="en-GB" sz="3200" dirty="0" smtClean="0"/>
              <a:t>Who else has achieved this? How?</a:t>
            </a:r>
          </a:p>
          <a:p>
            <a:r>
              <a:rPr lang="en-GB" sz="3200" dirty="0" smtClean="0"/>
              <a:t>When have you done something similar? How?</a:t>
            </a:r>
          </a:p>
          <a:p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1228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94122"/>
          </a:xfrm>
        </p:spPr>
        <p:txBody>
          <a:bodyPr/>
          <a:lstStyle/>
          <a:p>
            <a:r>
              <a:rPr lang="en-GB" sz="4000" dirty="0" smtClean="0"/>
              <a:t>WHAT WILL YOU DO?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What will you do, and when?</a:t>
            </a:r>
          </a:p>
          <a:p>
            <a:r>
              <a:rPr lang="en-GB" sz="3200" dirty="0" smtClean="0"/>
              <a:t>What’s the next step?</a:t>
            </a:r>
          </a:p>
          <a:p>
            <a:r>
              <a:rPr lang="en-GB" sz="3200" dirty="0" smtClean="0"/>
              <a:t>How will you stay motivated?</a:t>
            </a:r>
          </a:p>
          <a:p>
            <a:r>
              <a:rPr lang="en-GB" sz="3200" dirty="0" smtClean="0"/>
              <a:t>What might get in your way?</a:t>
            </a:r>
          </a:p>
          <a:p>
            <a:r>
              <a:rPr lang="en-GB" sz="3200" dirty="0" smtClean="0"/>
              <a:t>How will you review progress?</a:t>
            </a:r>
          </a:p>
          <a:p>
            <a:r>
              <a:rPr lang="en-GB" sz="3200" dirty="0" smtClean="0"/>
              <a:t>How will you celebrate?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970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practice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Work in pairs</a:t>
            </a:r>
          </a:p>
          <a:p>
            <a:r>
              <a:rPr lang="en-GB" sz="3200" dirty="0" smtClean="0"/>
              <a:t>Identify an issue you would like to address, perhaps that has come to light through looking at the resilience framework</a:t>
            </a:r>
          </a:p>
          <a:p>
            <a:r>
              <a:rPr lang="en-GB" sz="3200" dirty="0" smtClean="0"/>
              <a:t>Spend 15 minutes coaching each other on the issue you have identified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1932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AIM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16832"/>
            <a:ext cx="7924800" cy="3798168"/>
          </a:xfrm>
        </p:spPr>
        <p:txBody>
          <a:bodyPr>
            <a:normAutofit/>
          </a:bodyPr>
          <a:lstStyle/>
          <a:p>
            <a:r>
              <a:rPr lang="en-GB" sz="4000" dirty="0"/>
              <a:t>To enable </a:t>
            </a:r>
            <a:r>
              <a:rPr lang="en-GB" sz="4000" dirty="0" smtClean="0"/>
              <a:t>you </a:t>
            </a:r>
            <a:r>
              <a:rPr lang="en-GB" sz="4000" dirty="0"/>
              <a:t>to identify when doctors might be stressed, feeling vulnerable or in difficulty, and coach </a:t>
            </a:r>
            <a:r>
              <a:rPr lang="en-GB" sz="4000" dirty="0" smtClean="0"/>
              <a:t>them </a:t>
            </a:r>
            <a:r>
              <a:rPr lang="en-GB" sz="4000" dirty="0"/>
              <a:t>to take remedial </a:t>
            </a:r>
            <a:r>
              <a:rPr lang="en-GB" sz="4000" dirty="0" smtClean="0"/>
              <a:t>action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3132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APPLYING THIS TO APPRAISALS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How might you apply your understanding of resilience or your coaching skills in an appraisal?</a:t>
            </a:r>
          </a:p>
          <a:p>
            <a:r>
              <a:rPr lang="en-GB" sz="3200" dirty="0" smtClean="0"/>
              <a:t>How might you introduce the concept of resilience? How might you weave in coaching techniques?</a:t>
            </a:r>
          </a:p>
          <a:p>
            <a:r>
              <a:rPr lang="en-GB" sz="3200" dirty="0" smtClean="0"/>
              <a:t>Work with real examples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9037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007889"/>
            <a:ext cx="7772400" cy="917056"/>
          </a:xfrm>
        </p:spPr>
        <p:txBody>
          <a:bodyPr/>
          <a:lstStyle/>
          <a:p>
            <a:r>
              <a:rPr lang="en-GB" sz="4000" dirty="0" smtClean="0"/>
              <a:t>Questions?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3739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4800" cy="706090"/>
          </a:xfrm>
        </p:spPr>
        <p:txBody>
          <a:bodyPr/>
          <a:lstStyle/>
          <a:p>
            <a:r>
              <a:rPr lang="en-GB" sz="4000" dirty="0" smtClean="0"/>
              <a:t>OBJECTIVES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12968" cy="496855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Identify </a:t>
            </a:r>
            <a:r>
              <a:rPr lang="en-GB" sz="3200" dirty="0"/>
              <a:t>ways spotting a doctor who may be stressed/feeling vulnerable/in difficulty</a:t>
            </a:r>
          </a:p>
          <a:p>
            <a:r>
              <a:rPr lang="en-GB" sz="3200" dirty="0" smtClean="0"/>
              <a:t>Understand </a:t>
            </a:r>
            <a:r>
              <a:rPr lang="en-GB" sz="3200" dirty="0"/>
              <a:t>a framework that describes some of the key components of personal and organisational resilience</a:t>
            </a:r>
          </a:p>
          <a:p>
            <a:r>
              <a:rPr lang="en-GB" sz="3200" dirty="0" smtClean="0"/>
              <a:t>Know some </a:t>
            </a:r>
            <a:r>
              <a:rPr lang="en-GB" sz="3200" dirty="0"/>
              <a:t>basic coaching </a:t>
            </a:r>
            <a:r>
              <a:rPr lang="en-GB" sz="3200" dirty="0" smtClean="0"/>
              <a:t>techniques</a:t>
            </a:r>
            <a:endParaRPr lang="en-GB" sz="3200" dirty="0"/>
          </a:p>
          <a:p>
            <a:r>
              <a:rPr lang="en-GB" sz="3200" dirty="0" smtClean="0"/>
              <a:t>Identify how </a:t>
            </a:r>
            <a:r>
              <a:rPr lang="en-GB" sz="3200" dirty="0"/>
              <a:t>these skills and ideas could be applied within </a:t>
            </a:r>
            <a:r>
              <a:rPr lang="en-GB" sz="3200" dirty="0" smtClean="0"/>
              <a:t>appraisal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0426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GROUND RULES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Have a go! Try doing things differently</a:t>
            </a:r>
          </a:p>
          <a:p>
            <a:r>
              <a:rPr lang="en-GB" sz="3200" dirty="0" smtClean="0"/>
              <a:t>Respect confidentiality and each other’s contribution</a:t>
            </a:r>
          </a:p>
          <a:p>
            <a:r>
              <a:rPr lang="en-GB" sz="3200" dirty="0" smtClean="0"/>
              <a:t>Keep to time</a:t>
            </a:r>
          </a:p>
          <a:p>
            <a:r>
              <a:rPr lang="en-GB" sz="3200" dirty="0" smtClean="0"/>
              <a:t>Have fun!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2359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SPOTTING THE STRESSED DOCTOR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What would indicate to you if a doctor is stressed/at risk of burnout/struggling/feeling vulnerable?</a:t>
            </a:r>
          </a:p>
          <a:p>
            <a:r>
              <a:rPr lang="en-GB" sz="3600" dirty="0" smtClean="0"/>
              <a:t>What in your experience have been the tell-tale signs of this?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6628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What is resilience?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00808"/>
            <a:ext cx="7924800" cy="4014192"/>
          </a:xfrm>
        </p:spPr>
        <p:txBody>
          <a:bodyPr>
            <a:normAutofit/>
          </a:bodyPr>
          <a:lstStyle/>
          <a:p>
            <a:r>
              <a:rPr lang="en-GB" altLang="en-US" sz="3600" dirty="0"/>
              <a:t>A set of flexible cognitive, behavioural and emotional responses to acute or chronic </a:t>
            </a:r>
            <a:r>
              <a:rPr lang="en-GB" altLang="en-US" sz="3600" dirty="0" smtClean="0"/>
              <a:t>adversities</a:t>
            </a:r>
          </a:p>
          <a:p>
            <a:r>
              <a:rPr lang="en-GB" altLang="en-US" sz="3600" dirty="0"/>
              <a:t>“POSITIVE ADAPTATION in face of ADVERSITY</a:t>
            </a:r>
            <a:r>
              <a:rPr lang="en-GB" altLang="en-US" sz="3600" dirty="0" smtClean="0"/>
              <a:t>”</a:t>
            </a:r>
          </a:p>
          <a:p>
            <a:r>
              <a:rPr lang="en-GB" altLang="en-US" sz="3600" dirty="0" smtClean="0"/>
              <a:t>This can </a:t>
            </a:r>
            <a:r>
              <a:rPr lang="en-GB" altLang="en-US" sz="3600" dirty="0"/>
              <a:t>be learnt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86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994122"/>
          </a:xfrm>
        </p:spPr>
        <p:txBody>
          <a:bodyPr/>
          <a:lstStyle/>
          <a:p>
            <a:r>
              <a:rPr lang="en-GB" sz="4000" dirty="0" smtClean="0"/>
              <a:t>A FRAMEWORK FOR RESILIENCE IN GPS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88840"/>
            <a:ext cx="7924800" cy="372616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Look at the resilience checklist</a:t>
            </a:r>
          </a:p>
          <a:p>
            <a:r>
              <a:rPr lang="en-GB" sz="3600" dirty="0" smtClean="0"/>
              <a:t>Working on your own, look to see if there are any areas which, if addressed, would help you to become more resilient.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9531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 smtClean="0"/>
              <a:t>COACHING PRINCIPLES</a:t>
            </a:r>
          </a:p>
        </p:txBody>
      </p:sp>
      <p:sp>
        <p:nvSpPr>
          <p:cNvPr id="10243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4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642194"/>
          </a:xfrm>
        </p:spPr>
        <p:txBody>
          <a:bodyPr/>
          <a:lstStyle/>
          <a:p>
            <a:pPr eaLnBrk="1" hangingPunct="1"/>
            <a:r>
              <a:rPr lang="en-GB" altLang="en-US" sz="4000" dirty="0" smtClean="0"/>
              <a:t>Coaching has a strict outcome focus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76872"/>
            <a:ext cx="7772400" cy="3819128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dirty="0" smtClean="0"/>
              <a:t>Strong call to action</a:t>
            </a:r>
          </a:p>
          <a:p>
            <a:pPr eaLnBrk="1" hangingPunct="1"/>
            <a:r>
              <a:rPr lang="en-GB" altLang="en-US" sz="3600" dirty="0" smtClean="0"/>
              <a:t>Where are you now? Where do you want to be?</a:t>
            </a:r>
          </a:p>
          <a:p>
            <a:pPr eaLnBrk="1" hangingPunct="1"/>
            <a:r>
              <a:rPr lang="en-GB" altLang="en-US" sz="3600" dirty="0" smtClean="0"/>
              <a:t>Coach focuses on the process of getting the </a:t>
            </a:r>
            <a:r>
              <a:rPr lang="en-GB" altLang="en-US" sz="3600" dirty="0" err="1" smtClean="0"/>
              <a:t>coachee</a:t>
            </a:r>
            <a:r>
              <a:rPr lang="en-GB" altLang="en-US" sz="3600" dirty="0" smtClean="0"/>
              <a:t> to where they want to get to </a:t>
            </a:r>
          </a:p>
        </p:txBody>
      </p:sp>
    </p:spTree>
    <p:extLst>
      <p:ext uri="{BB962C8B-B14F-4D97-AF65-F5344CB8AC3E}">
        <p14:creationId xmlns:p14="http://schemas.microsoft.com/office/powerpoint/2010/main" val="279092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546</TotalTime>
  <Words>642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Horizon</vt:lpstr>
      <vt:lpstr>COACHING FOR GREATER RESILIENCE</vt:lpstr>
      <vt:lpstr>AIM</vt:lpstr>
      <vt:lpstr>OBJECTIVES</vt:lpstr>
      <vt:lpstr>GROUND RULES</vt:lpstr>
      <vt:lpstr>SPOTTING THE STRESSED DOCTOR</vt:lpstr>
      <vt:lpstr>What is resilience?</vt:lpstr>
      <vt:lpstr>A FRAMEWORK FOR RESILIENCE IN GPS</vt:lpstr>
      <vt:lpstr>COACHING PRINCIPLES</vt:lpstr>
      <vt:lpstr>Coaching has a strict outcome focus</vt:lpstr>
      <vt:lpstr>Coach and coachee are equals</vt:lpstr>
      <vt:lpstr>We are unique</vt:lpstr>
      <vt:lpstr>The coachee is resourceful</vt:lpstr>
      <vt:lpstr>The coachee has choices</vt:lpstr>
      <vt:lpstr>GROW MODEL</vt:lpstr>
      <vt:lpstr>GOAL</vt:lpstr>
      <vt:lpstr>REALITY</vt:lpstr>
      <vt:lpstr>OPTIONS</vt:lpstr>
      <vt:lpstr>WHAT WILL YOU DO?</vt:lpstr>
      <vt:lpstr>practice</vt:lpstr>
      <vt:lpstr>APPLYING THIS TO APPRAISALS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OUR RESILIENCE</dc:title>
  <dc:creator>Owner</dc:creator>
  <cp:lastModifiedBy>Sarah Appleby</cp:lastModifiedBy>
  <cp:revision>23</cp:revision>
  <dcterms:created xsi:type="dcterms:W3CDTF">2015-06-10T18:09:27Z</dcterms:created>
  <dcterms:modified xsi:type="dcterms:W3CDTF">2017-06-05T10:42:32Z</dcterms:modified>
</cp:coreProperties>
</file>